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306" r:id="rId4"/>
    <p:sldId id="307" r:id="rId5"/>
    <p:sldId id="308" r:id="rId6"/>
    <p:sldId id="309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9" r:id="rId15"/>
    <p:sldId id="321" r:id="rId16"/>
    <p:sldId id="30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0066"/>
    <a:srgbClr val="CC3300"/>
    <a:srgbClr val="FFCCCC"/>
    <a:srgbClr val="CC0000"/>
    <a:srgbClr val="F9F9F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밝은 스타일 2 - 강조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4C71-A9DD-4136-98F1-15C5B7788C95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6741-8D43-40DE-B04C-871168F2C7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844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4C71-A9DD-4136-98F1-15C5B7788C95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6741-8D43-40DE-B04C-871168F2C7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547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4C71-A9DD-4136-98F1-15C5B7788C95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6741-8D43-40DE-B04C-871168F2C7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898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4C71-A9DD-4136-98F1-15C5B7788C95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6741-8D43-40DE-B04C-871168F2C7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607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4C71-A9DD-4136-98F1-15C5B7788C95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6741-8D43-40DE-B04C-871168F2C7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4867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4C71-A9DD-4136-98F1-15C5B7788C95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6741-8D43-40DE-B04C-871168F2C7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449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4C71-A9DD-4136-98F1-15C5B7788C95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6741-8D43-40DE-B04C-871168F2C7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264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4C71-A9DD-4136-98F1-15C5B7788C95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6741-8D43-40DE-B04C-871168F2C7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688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4C71-A9DD-4136-98F1-15C5B7788C95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6741-8D43-40DE-B04C-871168F2C7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314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4C71-A9DD-4136-98F1-15C5B7788C95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6741-8D43-40DE-B04C-871168F2C7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013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4C71-A9DD-4136-98F1-15C5B7788C95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6741-8D43-40DE-B04C-871168F2C7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221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F4C71-A9DD-4136-98F1-15C5B7788C95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56741-8D43-40DE-B04C-871168F2C7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790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1"/>
            <a:ext cx="9144000" cy="35678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4" name="TextBox 3"/>
          <p:cNvSpPr txBox="1"/>
          <p:nvPr/>
        </p:nvSpPr>
        <p:spPr>
          <a:xfrm>
            <a:off x="1269421" y="2654978"/>
            <a:ext cx="657779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500" dirty="0" err="1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5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5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수당 청구 방법 안내 </a:t>
            </a:r>
            <a:endParaRPr lang="ko-KR" altLang="en-US" sz="3500" dirty="0">
              <a:solidFill>
                <a:srgbClr val="FFFFFF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719" y="5508105"/>
            <a:ext cx="13724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2024</a:t>
            </a:r>
            <a:r>
              <a:rPr lang="ko-KR" altLang="en-US" sz="15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년 </a:t>
            </a:r>
            <a:r>
              <a:rPr lang="en-US" altLang="ko-KR" sz="15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11</a:t>
            </a:r>
            <a:r>
              <a:rPr lang="ko-KR" altLang="en-US" sz="15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월 </a:t>
            </a:r>
            <a:endParaRPr lang="ko-KR" altLang="en-US" sz="150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03160" y="5508105"/>
            <a:ext cx="114415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요양심사실 </a:t>
            </a:r>
          </a:p>
        </p:txBody>
      </p:sp>
    </p:spTree>
    <p:extLst>
      <p:ext uri="{BB962C8B-B14F-4D97-AF65-F5344CB8AC3E}">
        <p14:creationId xmlns:p14="http://schemas.microsoft.com/office/powerpoint/2010/main" val="310025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2.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급여비용 청구 방법 안내</a:t>
            </a:r>
            <a:endParaRPr lang="ko-KR" altLang="en-US" sz="3000" dirty="0"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청구순서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68" y="4754883"/>
            <a:ext cx="86772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우측에 생성된 대상자의 업무수행 </a:t>
            </a:r>
            <a:r>
              <a:rPr lang="en-US" altLang="ko-KR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등록</a:t>
            </a:r>
            <a:r>
              <a:rPr lang="en-US" altLang="ko-KR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</a:t>
            </a:r>
            <a:r>
              <a:rPr lang="ko-KR" altLang="en-US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은 반드시 해야합니다</a:t>
            </a:r>
            <a:r>
              <a:rPr lang="en-US" altLang="ko-KR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</a:t>
            </a:r>
            <a:br>
              <a:rPr lang="en-US" altLang="ko-KR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en-US" altLang="ko-KR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 (</a:t>
            </a:r>
            <a:r>
              <a:rPr lang="ko-KR" altLang="en-US" sz="1600" dirty="0" smtClean="0">
                <a:solidFill>
                  <a:srgbClr val="0033CC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고시 제</a:t>
            </a:r>
            <a:r>
              <a:rPr lang="en-US" altLang="ko-KR" sz="1600" dirty="0" smtClean="0">
                <a:solidFill>
                  <a:srgbClr val="0033CC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11</a:t>
            </a:r>
            <a:r>
              <a:rPr lang="ko-KR" altLang="en-US" sz="1600" dirty="0" smtClean="0">
                <a:solidFill>
                  <a:srgbClr val="0033CC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조의</a:t>
            </a:r>
            <a:r>
              <a:rPr lang="en-US" altLang="ko-KR" sz="1600" dirty="0" smtClean="0">
                <a:solidFill>
                  <a:srgbClr val="0033CC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7</a:t>
            </a:r>
            <a:r>
              <a:rPr lang="ko-KR" altLang="en-US" sz="1600" dirty="0" smtClean="0">
                <a:solidFill>
                  <a:srgbClr val="0033CC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에 따라 제</a:t>
            </a:r>
            <a:r>
              <a:rPr lang="en-US" altLang="ko-KR" sz="1600" dirty="0" smtClean="0">
                <a:solidFill>
                  <a:srgbClr val="0033CC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11</a:t>
            </a:r>
            <a:r>
              <a:rPr lang="ko-KR" altLang="en-US" sz="1600" dirty="0" smtClean="0">
                <a:solidFill>
                  <a:srgbClr val="0033CC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조의</a:t>
            </a:r>
            <a:r>
              <a:rPr lang="en-US" altLang="ko-KR" sz="1600" dirty="0" smtClean="0">
                <a:solidFill>
                  <a:srgbClr val="0033CC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6</a:t>
            </a:r>
            <a:r>
              <a:rPr lang="ko-KR" altLang="en-US" sz="1600" dirty="0" smtClean="0">
                <a:solidFill>
                  <a:srgbClr val="0033CC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제</a:t>
            </a:r>
            <a:r>
              <a:rPr lang="en-US" altLang="ko-KR" sz="1600" dirty="0" smtClean="0">
                <a:solidFill>
                  <a:srgbClr val="0033CC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2</a:t>
            </a:r>
            <a:r>
              <a:rPr lang="ko-KR" altLang="en-US" sz="1600" dirty="0" smtClean="0">
                <a:solidFill>
                  <a:srgbClr val="0033CC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항의 업무를 수행한 경우</a:t>
            </a:r>
            <a:r>
              <a:rPr lang="en-US" altLang="ko-KR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en-US" altLang="ko-KR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등록</a:t>
            </a:r>
            <a:r>
              <a:rPr lang="en-US" altLang="ko-KR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</a:t>
            </a:r>
            <a:r>
              <a:rPr lang="ko-KR" altLang="en-US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버튼을 누르면 달력이 나타나며 가감산에서 등록한 종사자의 </a:t>
            </a:r>
            <a:r>
              <a:rPr lang="ko-KR" altLang="en-US" sz="1600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근무일정</a:t>
            </a:r>
            <a:r>
              <a:rPr lang="ko-KR" altLang="en-US" sz="1600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등록</a:t>
            </a:r>
            <a:r>
              <a:rPr lang="ko-KR" altLang="en-US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된</a:t>
            </a:r>
            <a:endParaRPr lang="en-US" altLang="ko-KR" sz="1600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</a:t>
            </a:r>
            <a:r>
              <a:rPr lang="ko-KR" altLang="en-US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날들이 </a:t>
            </a:r>
            <a:r>
              <a:rPr lang="ko-KR" altLang="en-US" sz="1600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활성화</a:t>
            </a:r>
            <a:r>
              <a:rPr lang="ko-KR" altLang="en-US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됩니다</a:t>
            </a:r>
            <a:r>
              <a:rPr lang="en-US" altLang="ko-KR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.(</a:t>
            </a:r>
            <a:r>
              <a:rPr lang="ko-KR" altLang="en-US" sz="16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근무일정</a:t>
            </a:r>
            <a:r>
              <a:rPr lang="ko-KR" altLang="en-US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16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미등록된</a:t>
            </a:r>
            <a:r>
              <a:rPr lang="ko-KR" altLang="en-US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날은 비활성화</a:t>
            </a:r>
            <a:r>
              <a:rPr lang="en-US" altLang="ko-KR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)</a:t>
            </a:r>
            <a:br>
              <a:rPr lang="en-US" altLang="ko-KR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6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업무 수행한 날짜에 어떤 업무를 수행했는지 선택하여 클릭 후 </a:t>
            </a:r>
            <a:r>
              <a:rPr lang="ko-KR" altLang="en-US" sz="1600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저장</a:t>
            </a:r>
            <a:endParaRPr lang="en-US" altLang="ko-KR" sz="1600" dirty="0" smtClean="0">
              <a:solidFill>
                <a:srgbClr val="FF0000"/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67" y="1342786"/>
            <a:ext cx="4090287" cy="3408998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9600" y="1359059"/>
            <a:ext cx="4481340" cy="339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54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2.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급여비용 청구 방법 안내</a:t>
            </a:r>
            <a:endParaRPr lang="ko-KR" altLang="en-US" sz="3000" dirty="0"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청구순서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68" y="5328460"/>
            <a:ext cx="867725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1900" u="sng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청구명세서</a:t>
            </a:r>
            <a:r>
              <a:rPr lang="ko-KR" altLang="en-US" sz="1900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조회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화면에서 생성된 대상자가 보인다면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명세서자동생성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버튼을 눌러</a:t>
            </a:r>
            <a:endParaRPr lang="en-US" altLang="ko-KR" sz="1900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명세서를 생성하고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620" y="1371600"/>
            <a:ext cx="8040760" cy="388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29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2.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급여비용 청구 방법 안내</a:t>
            </a:r>
            <a:endParaRPr lang="ko-KR" altLang="en-US" sz="3000" dirty="0"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청구순서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68" y="5378336"/>
            <a:ext cx="8677255" cy="926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명세서자동생성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후 수행한 업무를 저장한 내역을 </a:t>
            </a:r>
            <a:r>
              <a:rPr lang="ko-KR" altLang="en-US" sz="19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특정내용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구간에서 확인하고 저장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저장 후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명세서등록완료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73" y="1351594"/>
            <a:ext cx="8591550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99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2.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급여비용 청구 방법 안내</a:t>
            </a:r>
            <a:endParaRPr lang="ko-KR" altLang="en-US" sz="3000" dirty="0"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청구순서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68" y="5270269"/>
            <a:ext cx="8677255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명세서등록완료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상태에서는 </a:t>
            </a:r>
            <a:r>
              <a:rPr lang="ko-KR" altLang="en-US" sz="1900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수행업무 내용 수정 불가능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업무수행 내용 수정하기위해서는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명세서등록완료취소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– [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명세서생성취소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순으로</a:t>
            </a:r>
            <a:endParaRPr lang="en-US" altLang="ko-KR" sz="1900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 </a:t>
            </a:r>
            <a:r>
              <a:rPr lang="ko-KR" altLang="en-US" sz="1900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역순으로 취소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한 후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‘</a:t>
            </a:r>
            <a:r>
              <a:rPr lang="ko-KR" altLang="en-US" sz="1900" u="sng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종사자신고내용관리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’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화면에서 다시 </a:t>
            </a:r>
            <a:r>
              <a:rPr lang="ko-KR" altLang="en-US" sz="19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수정가능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25" y="1346832"/>
            <a:ext cx="8591550" cy="390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25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2.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급여비용 청구 방법 안내</a:t>
            </a:r>
            <a:endParaRPr lang="ko-KR" altLang="en-US" sz="3000" dirty="0"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청구순서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68" y="5270269"/>
            <a:ext cx="8677255" cy="926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명세서등록완료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후 </a:t>
            </a:r>
            <a:r>
              <a:rPr lang="ko-KR" altLang="en-US" sz="1900" u="sng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청구서조회</a:t>
            </a:r>
            <a:r>
              <a:rPr lang="ko-KR" altLang="en-US" sz="1900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및 </a:t>
            </a:r>
            <a:r>
              <a:rPr lang="ko-KR" altLang="en-US" sz="1900" u="sng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전송관리</a:t>
            </a:r>
            <a:r>
              <a:rPr lang="ko-KR" altLang="en-US" sz="1900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화면으로 넘어와 </a:t>
            </a:r>
            <a:endParaRPr lang="en-US" altLang="ko-KR" sz="1900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</a:t>
            </a:r>
            <a:r>
              <a:rPr lang="ko-KR" altLang="en-US" sz="1900" u="sng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전화번호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z="1900" u="sng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이메일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z="1900" u="sng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작성인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작성 →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z="19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청구서생성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버튼 클릭 </a:t>
            </a:r>
            <a:endParaRPr lang="en-US" altLang="ko-KR" sz="1900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91" y="1410396"/>
            <a:ext cx="8241983" cy="389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17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2.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급여비용 청구 방법 안내</a:t>
            </a:r>
            <a:endParaRPr lang="ko-KR" altLang="en-US" sz="3000" dirty="0"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청구순서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68" y="5128948"/>
            <a:ext cx="867725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청구건수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청구액 확인후 →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청구서 전송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</a:t>
            </a:r>
          </a:p>
          <a:p>
            <a:pPr>
              <a:lnSpc>
                <a:spcPct val="150000"/>
              </a:lnSpc>
            </a:pP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(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청구일 포함 </a:t>
            </a:r>
            <a:r>
              <a:rPr lang="en-US" altLang="ko-KR" sz="1900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2</a:t>
            </a:r>
            <a:r>
              <a:rPr lang="ko-KR" altLang="en-US" sz="1900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일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까지는 </a:t>
            </a:r>
            <a:r>
              <a:rPr lang="ko-KR" altLang="en-US" sz="19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청구취소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가능합니다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)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37" y="1556733"/>
            <a:ext cx="862012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90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1"/>
            <a:ext cx="9144000" cy="35678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4" name="TextBox 3"/>
          <p:cNvSpPr txBox="1"/>
          <p:nvPr/>
        </p:nvSpPr>
        <p:spPr>
          <a:xfrm>
            <a:off x="963063" y="2638353"/>
            <a:ext cx="7217874" cy="72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125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감사합니다</a:t>
            </a:r>
            <a:endParaRPr lang="ko-KR" altLang="en-US" sz="4125">
              <a:solidFill>
                <a:srgbClr val="FFFFFF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912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2800474"/>
            <a:ext cx="8784475" cy="3858020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5" name="TextBox 14"/>
          <p:cNvSpPr txBox="1"/>
          <p:nvPr/>
        </p:nvSpPr>
        <p:spPr>
          <a:xfrm>
            <a:off x="137159" y="76348"/>
            <a:ext cx="87844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dirty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1. 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지정 방법 안내</a:t>
            </a:r>
            <a:r>
              <a:rPr lang="en-US" altLang="ko-KR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가감산</a:t>
            </a:r>
            <a:r>
              <a:rPr lang="en-US" altLang="ko-KR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)</a:t>
            </a:r>
            <a:endParaRPr lang="ko-KR" altLang="en-US" sz="3000" dirty="0">
              <a:solidFill>
                <a:srgbClr val="FFFFFF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" y="838313"/>
            <a:ext cx="564849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요양보호사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수당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청구전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확인사항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4458" y="1284589"/>
            <a:ext cx="8501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- </a:t>
            </a:r>
            <a:r>
              <a:rPr lang="ko-KR" altLang="en-US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선임요양보호사 수당 청구 전에</a:t>
            </a:r>
            <a:r>
              <a:rPr lang="en-US" altLang="ko-KR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b="1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가산 및 </a:t>
            </a:r>
            <a:r>
              <a:rPr lang="ko-KR" altLang="en-US" b="1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감액산정</a:t>
            </a:r>
            <a:r>
              <a:rPr lang="ko-KR" altLang="en-US" b="1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화면</a:t>
            </a:r>
            <a:r>
              <a:rPr lang="ko-KR" altLang="en-US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에서 </a:t>
            </a:r>
            <a:endParaRPr lang="en-US" altLang="ko-KR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b="1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선임요양보호사 </a:t>
            </a:r>
            <a:r>
              <a:rPr lang="ko-KR" altLang="en-US" b="1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지정과 관련된 내용을 입력 및 저장</a:t>
            </a:r>
            <a:r>
              <a:rPr lang="en-US" altLang="ko-KR" b="1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b="1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제출 후 </a:t>
            </a:r>
            <a:r>
              <a:rPr lang="ko-KR" altLang="en-US" b="1" u="sng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결정요청</a:t>
            </a:r>
            <a:r>
              <a:rPr lang="ko-KR" altLang="en-US" b="1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하여야 수당 청구 가능</a:t>
            </a:r>
            <a:endParaRPr lang="en-US" altLang="ko-KR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" y="2328721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요양보호사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지정 경로 안내</a:t>
            </a:r>
            <a:r>
              <a:rPr lang="en-US" altLang="ko-KR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(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가산 및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감액산정</a:t>
            </a:r>
            <a:r>
              <a:rPr lang="en-US" altLang="ko-KR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)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0" y="2832064"/>
            <a:ext cx="7197143" cy="377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74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5" name="TextBox 14"/>
          <p:cNvSpPr txBox="1"/>
          <p:nvPr/>
        </p:nvSpPr>
        <p:spPr>
          <a:xfrm>
            <a:off x="137159" y="76348"/>
            <a:ext cx="87844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dirty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1. 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지정 방법 안내</a:t>
            </a:r>
            <a:r>
              <a:rPr lang="en-US" altLang="ko-KR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가감산</a:t>
            </a:r>
            <a:r>
              <a:rPr lang="en-US" altLang="ko-KR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)</a:t>
            </a:r>
            <a:endParaRPr lang="ko-KR" altLang="en-US" sz="3000" dirty="0">
              <a:solidFill>
                <a:srgbClr val="FFFFFF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요양보호사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지정 방법 안내</a:t>
            </a:r>
            <a:r>
              <a:rPr lang="en-US" altLang="ko-KR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(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가산 및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감액산정</a:t>
            </a:r>
            <a:r>
              <a:rPr lang="en-US" altLang="ko-KR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)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108" y="1475094"/>
            <a:ext cx="8380920" cy="509196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74320" y="3591098"/>
            <a:ext cx="8545484" cy="29925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86108" y="3742165"/>
            <a:ext cx="838092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선임요양보호사등록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버튼을 누르면 위 화면과 같은 팝업 발생</a:t>
            </a:r>
            <a:endParaRPr lang="en-US" altLang="ko-KR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 해당 화면에서 </a:t>
            </a:r>
            <a:r>
              <a:rPr lang="ko-KR" altLang="en-US" b="1" u="sng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 요양보호사 지정여부 예</a:t>
            </a:r>
            <a:r>
              <a:rPr lang="en-US" altLang="ko-KR" b="1" u="sng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b="1" u="sng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아니오를 선택한 후 저장버튼을 클릭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</a:t>
            </a:r>
            <a:endParaRPr lang="en-US" altLang="ko-KR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 </a:t>
            </a:r>
            <a:r>
              <a:rPr lang="ko-KR" altLang="en-US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저장 후 제출</a:t>
            </a:r>
            <a:r>
              <a:rPr lang="en-US" altLang="ko-KR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결정요청까지 진행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해야 청구 화면에서 해당 종사자 뜨게 됨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</a:t>
            </a:r>
            <a:endParaRPr lang="en-US" altLang="ko-KR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6108" y="5352299"/>
            <a:ext cx="83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선임요양보호사등록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화면에 생성된 종사자들은</a:t>
            </a:r>
            <a:endParaRPr lang="en-US" altLang="ko-KR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‘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선임요양보호사 교육을 이수한 종사자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’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들로 해당 급여제공월에 자동 생성됨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 </a:t>
            </a:r>
            <a:endParaRPr lang="en-US" altLang="ko-KR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245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5" name="TextBox 14"/>
          <p:cNvSpPr txBox="1"/>
          <p:nvPr/>
        </p:nvSpPr>
        <p:spPr>
          <a:xfrm>
            <a:off x="137159" y="76348"/>
            <a:ext cx="87844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dirty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1. 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지정 방법 안내</a:t>
            </a:r>
            <a:r>
              <a:rPr lang="en-US" altLang="ko-KR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가감산</a:t>
            </a:r>
            <a:r>
              <a:rPr lang="en-US" altLang="ko-KR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)</a:t>
            </a:r>
            <a:endParaRPr lang="ko-KR" altLang="en-US" sz="3000" dirty="0">
              <a:solidFill>
                <a:srgbClr val="FFFFFF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요양보호사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지정 유무 확인</a:t>
            </a:r>
            <a:r>
              <a:rPr lang="en-US" altLang="ko-KR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(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근무내용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제출탭</a:t>
            </a:r>
            <a:r>
              <a:rPr lang="en-US" altLang="ko-KR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)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74320" y="3591098"/>
            <a:ext cx="8545484" cy="29925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38884" y="4973899"/>
            <a:ext cx="838092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선임요양보호사등록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화면에서 지정한 종사자들의 경우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 근무내용관리 → 근무내용 제출탭에서 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선임요양보호사 유무에서 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“Y”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를 확인할 수 </a:t>
            </a:r>
            <a:endParaRPr lang="en-US" altLang="ko-KR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있으며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해당 내용을 제출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결정요청하여야 청구 대상자로 반영됨</a:t>
            </a:r>
            <a:r>
              <a:rPr lang="en-US" altLang="ko-KR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</a:t>
            </a:r>
            <a:endParaRPr lang="en-US" altLang="ko-KR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45" y="2099531"/>
            <a:ext cx="8656234" cy="264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92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5" name="TextBox 14"/>
          <p:cNvSpPr txBox="1"/>
          <p:nvPr/>
        </p:nvSpPr>
        <p:spPr>
          <a:xfrm>
            <a:off x="137159" y="76348"/>
            <a:ext cx="87844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dirty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1. 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지정 방법 안내</a:t>
            </a:r>
            <a:r>
              <a:rPr lang="en-US" altLang="ko-KR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가감산</a:t>
            </a:r>
            <a:r>
              <a:rPr lang="en-US" altLang="ko-KR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)</a:t>
            </a:r>
            <a:endParaRPr lang="ko-KR" altLang="en-US" sz="3000" dirty="0">
              <a:solidFill>
                <a:srgbClr val="FFFFFF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유의사항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74320" y="3591098"/>
            <a:ext cx="8545484" cy="29925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55806" y="1890865"/>
            <a:ext cx="83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급여비용 원청구 시</a:t>
            </a:r>
            <a:r>
              <a:rPr lang="en-US" altLang="ko-KR" sz="20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0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선임요양보호사 지정유무를 체크하지 않고 결정요청 한    </a:t>
            </a:r>
            <a:endParaRPr lang="en-US" altLang="ko-KR" sz="200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00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20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</a:t>
            </a:r>
            <a:r>
              <a:rPr lang="ko-KR" altLang="en-US" sz="20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경우</a:t>
            </a:r>
            <a:r>
              <a:rPr lang="en-US" altLang="ko-KR" sz="20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z="20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 후 가산 및 감액산정 화면의 자료는 해당 청구건이 지급완료 되기 </a:t>
            </a:r>
            <a:endParaRPr lang="en-US" altLang="ko-KR" sz="200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00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20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</a:t>
            </a:r>
            <a:r>
              <a:rPr lang="ko-KR" altLang="en-US" sz="20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전까지 수정할 수 없으므로</a:t>
            </a:r>
            <a:r>
              <a:rPr lang="en-US" altLang="ko-KR" sz="200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2997" y="3413168"/>
            <a:ext cx="8380920" cy="1048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200" b="1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 </a:t>
            </a:r>
            <a:r>
              <a:rPr lang="ko-KR" altLang="en-US" sz="2200" b="1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요양보호사</a:t>
            </a:r>
            <a:r>
              <a:rPr lang="ko-KR" altLang="en-US" sz="2200" b="1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200" b="1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수당을 청구할 기관</a:t>
            </a:r>
            <a:r>
              <a:rPr lang="ko-KR" altLang="en-US" sz="22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에서는 </a:t>
            </a:r>
            <a:r>
              <a:rPr lang="ko-KR" altLang="en-US" sz="2200" b="1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반드시 </a:t>
            </a:r>
            <a:r>
              <a:rPr lang="ko-KR" altLang="en-US" sz="22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급여비용 </a:t>
            </a:r>
            <a:r>
              <a:rPr lang="ko-KR" altLang="en-US" sz="22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원청구</a:t>
            </a:r>
            <a:r>
              <a:rPr lang="ko-KR" altLang="en-US" sz="22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시</a:t>
            </a:r>
            <a:endParaRPr lang="en-US" altLang="ko-KR" sz="2200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2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가산 및 </a:t>
            </a:r>
            <a:r>
              <a:rPr lang="ko-KR" altLang="en-US" sz="22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감액산정</a:t>
            </a:r>
            <a:r>
              <a:rPr lang="ko-KR" altLang="en-US" sz="22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입력 할 때</a:t>
            </a:r>
            <a:r>
              <a:rPr lang="en-US" altLang="ko-KR" sz="22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200" b="1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 </a:t>
            </a:r>
            <a:r>
              <a:rPr lang="ko-KR" altLang="en-US" sz="2200" b="1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요양보호사</a:t>
            </a:r>
            <a:r>
              <a:rPr lang="ko-KR" altLang="en-US" sz="2200" b="1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200" b="1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지정유무를</a:t>
            </a:r>
            <a:r>
              <a:rPr lang="ko-KR" altLang="en-US" sz="2200" b="1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확인</a:t>
            </a:r>
            <a:r>
              <a:rPr lang="ko-KR" altLang="en-US" sz="22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하여야 함</a:t>
            </a:r>
            <a:r>
              <a:rPr lang="en-US" altLang="ko-KR" sz="22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8434" y="5130602"/>
            <a:ext cx="86772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000" dirty="0" smtClean="0">
                <a:solidFill>
                  <a:srgbClr val="0070C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 </a:t>
            </a:r>
            <a:r>
              <a:rPr lang="ko-KR" altLang="en-US" sz="2000" dirty="0" err="1" smtClean="0">
                <a:solidFill>
                  <a:srgbClr val="0070C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요양보호사</a:t>
            </a:r>
            <a:r>
              <a:rPr lang="ko-KR" altLang="en-US" sz="2000" dirty="0" smtClean="0">
                <a:solidFill>
                  <a:srgbClr val="0070C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000" dirty="0" smtClean="0">
                <a:solidFill>
                  <a:srgbClr val="0070C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수당을 청구</a:t>
            </a:r>
            <a:r>
              <a:rPr lang="ko-KR" altLang="en-US" sz="20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한 경우</a:t>
            </a:r>
            <a:r>
              <a:rPr lang="en-US" altLang="ko-KR" sz="20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z="20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해당 </a:t>
            </a:r>
            <a:r>
              <a:rPr lang="ko-KR" altLang="en-US" sz="20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급여제공월</a:t>
            </a:r>
            <a:r>
              <a:rPr lang="ko-KR" altLang="en-US" sz="20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000" dirty="0" smtClean="0">
                <a:solidFill>
                  <a:srgbClr val="0070C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 </a:t>
            </a:r>
            <a:r>
              <a:rPr lang="ko-KR" altLang="en-US" sz="2000" dirty="0" err="1" smtClean="0">
                <a:solidFill>
                  <a:srgbClr val="0070C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요양보호사</a:t>
            </a:r>
            <a:r>
              <a:rPr lang="ko-KR" altLang="en-US" sz="2000" dirty="0" smtClean="0">
                <a:solidFill>
                  <a:srgbClr val="0070C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2000" dirty="0" err="1" smtClean="0">
                <a:solidFill>
                  <a:srgbClr val="0070C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지정유무</a:t>
            </a:r>
            <a:r>
              <a:rPr lang="ko-KR" altLang="en-US" sz="20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는</a:t>
            </a:r>
            <a:endParaRPr lang="en-US" altLang="ko-KR" sz="2000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20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</a:t>
            </a:r>
            <a:r>
              <a:rPr lang="ko-KR" altLang="en-US" sz="2000" dirty="0" smtClean="0">
                <a:solidFill>
                  <a:srgbClr val="0070C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해당 </a:t>
            </a:r>
            <a:r>
              <a:rPr lang="ko-KR" altLang="en-US" sz="2000" dirty="0" err="1" smtClean="0">
                <a:solidFill>
                  <a:srgbClr val="0070C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청구건이</a:t>
            </a:r>
            <a:r>
              <a:rPr lang="ko-KR" altLang="en-US" sz="2000" dirty="0" smtClean="0">
                <a:solidFill>
                  <a:srgbClr val="0070C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지급완료되기 전까지 수정이 불가</a:t>
            </a:r>
            <a:r>
              <a:rPr lang="ko-KR" altLang="en-US" sz="20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함</a:t>
            </a:r>
            <a:r>
              <a:rPr lang="en-US" altLang="ko-KR" sz="20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5395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5" name="TextBox 14"/>
          <p:cNvSpPr txBox="1"/>
          <p:nvPr/>
        </p:nvSpPr>
        <p:spPr>
          <a:xfrm>
            <a:off x="137159" y="76348"/>
            <a:ext cx="87844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dirty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1. 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지정 방법 안내</a:t>
            </a:r>
            <a:r>
              <a:rPr lang="en-US" altLang="ko-KR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</a:t>
            </a:r>
            <a:r>
              <a:rPr lang="ko-KR" altLang="en-US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가감산</a:t>
            </a:r>
            <a:r>
              <a:rPr lang="en-US" altLang="ko-KR" sz="3000" dirty="0" smtClean="0">
                <a:solidFill>
                  <a:srgbClr val="FFFFFF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)</a:t>
            </a:r>
            <a:endParaRPr lang="ko-KR" altLang="en-US" sz="3000" dirty="0">
              <a:solidFill>
                <a:srgbClr val="FFFFFF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유의사항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68" y="4862946"/>
            <a:ext cx="8677255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19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일반실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↔ </a:t>
            </a:r>
            <a:r>
              <a:rPr lang="ko-KR" altLang="en-US" sz="19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치매실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z="19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치매실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↔ </a:t>
            </a:r>
            <a:r>
              <a:rPr lang="ko-KR" altLang="en-US" sz="19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치매실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등 </a:t>
            </a:r>
            <a:r>
              <a:rPr lang="ko-KR" altLang="en-US" sz="1900" b="1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종사자가 월 중에 실을 이동하여 근무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하는</a:t>
            </a: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경우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</a:t>
            </a:r>
            <a:r>
              <a:rPr lang="ko-KR" altLang="en-US" sz="1900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해당 </a:t>
            </a:r>
            <a:r>
              <a:rPr lang="ko-KR" altLang="en-US" sz="1900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급여제공월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[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선임요양보호사 등록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화면에 해당 </a:t>
            </a:r>
            <a:r>
              <a:rPr lang="ko-KR" altLang="en-US" sz="1900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종사자가 중복으로 조회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되며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</a:t>
            </a:r>
            <a:r>
              <a:rPr lang="ko-KR" altLang="en-US" sz="1900" b="1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각 실 별로 </a:t>
            </a:r>
            <a:r>
              <a:rPr lang="ko-KR" altLang="en-US" sz="1900" b="1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 </a:t>
            </a:r>
            <a:r>
              <a:rPr lang="ko-KR" altLang="en-US" sz="1900" b="1" u="sng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요양보호사</a:t>
            </a:r>
            <a:r>
              <a:rPr lang="ko-KR" altLang="en-US" sz="1900" b="1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1900" b="1" u="sng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지정 유무를 저장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하여야 함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</a:t>
            </a:r>
            <a:endParaRPr lang="en-US" altLang="ko-KR" sz="1900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41" y="1862191"/>
            <a:ext cx="8533707" cy="2429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72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2.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급여비용 청구 방법 안내</a:t>
            </a:r>
            <a:endParaRPr lang="ko-KR" altLang="en-US" sz="3000" dirty="0"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청구순서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68" y="5328460"/>
            <a:ext cx="867725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가감산 </a:t>
            </a:r>
            <a:r>
              <a:rPr lang="ko-KR" altLang="en-US" sz="1900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결정요청</a:t>
            </a:r>
            <a:r>
              <a:rPr lang="ko-KR" altLang="en-US" sz="19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이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완료되면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[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급여비용청구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–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선임요양보호사 급여비용청구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경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로를</a:t>
            </a:r>
            <a:endParaRPr lang="en-US" altLang="ko-KR" sz="1900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통해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청구하기 위한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화면으로 들어옵니다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04" y="1438763"/>
            <a:ext cx="7996843" cy="381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57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2.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급여비용 청구 방법 안내</a:t>
            </a:r>
            <a:endParaRPr lang="ko-KR" altLang="en-US" sz="3000" dirty="0"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청구순서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68" y="5328460"/>
            <a:ext cx="867725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</a:t>
            </a: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청구하기 위해서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우측 상단의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[</a:t>
            </a:r>
            <a:r>
              <a:rPr lang="ko-KR" altLang="en-US" sz="1900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급여제공월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/ [</a:t>
            </a:r>
            <a:r>
              <a:rPr lang="ko-KR" altLang="en-US" sz="1900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청구구분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]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을 선택한 후 </a:t>
            </a:r>
            <a:endParaRPr lang="en-US" altLang="ko-KR" sz="1900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“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청구하기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“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버튼을 눌러줍니다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 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982" y="1509734"/>
            <a:ext cx="7430826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137160" y="1291008"/>
            <a:ext cx="8784475" cy="5367486"/>
          </a:xfrm>
          <a:prstGeom prst="rect">
            <a:avLst/>
          </a:prstGeom>
          <a:noFill/>
          <a:ln w="28575">
            <a:solidFill>
              <a:srgbClr val="CC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0"/>
            <a:ext cx="9144000" cy="69203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2.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선임 </a:t>
            </a:r>
            <a:r>
              <a:rPr lang="ko-KR" altLang="en-US" sz="3000" dirty="0" err="1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요양보호사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3000" dirty="0" smtClean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급여비용 청구 방법 안내</a:t>
            </a:r>
            <a:endParaRPr lang="ko-KR" altLang="en-US" sz="3000" dirty="0"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59" y="768383"/>
            <a:ext cx="76768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</a:t>
            </a:r>
            <a:r>
              <a:rPr lang="ko-KR" altLang="en-US" sz="2300" b="1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청구순서</a:t>
            </a:r>
            <a:r>
              <a:rPr lang="ko-KR" altLang="en-US" sz="2300" b="1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endParaRPr lang="ko-KR" altLang="en-US" sz="2300" b="1" dirty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68" y="5220391"/>
            <a:ext cx="8677255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○ 청구는 </a:t>
            </a:r>
            <a:r>
              <a:rPr lang="ko-KR" altLang="en-US" sz="1900" dirty="0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최종 </a:t>
            </a:r>
            <a:r>
              <a:rPr lang="ko-KR" altLang="en-US" sz="1900" dirty="0" err="1" smtClean="0">
                <a:solidFill>
                  <a:srgbClr val="FF00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결정연번</a:t>
            </a:r>
            <a:r>
              <a:rPr lang="ko-KR" altLang="en-US" sz="19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의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생성된 대상자만 청구 가능하고</a:t>
            </a:r>
            <a:endParaRPr lang="en-US" altLang="ko-KR" sz="1900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-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청구하려는 대상자를 체크</a:t>
            </a:r>
            <a:endParaRPr lang="en-US" altLang="ko-KR" sz="1900" dirty="0" smtClean="0"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900" dirty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  -   [ &gt; ]  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화살표 버튼 </a:t>
            </a:r>
            <a:r>
              <a:rPr lang="ko-KR" altLang="en-US" sz="1900" dirty="0" err="1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클릭시</a:t>
            </a:r>
            <a:r>
              <a:rPr lang="ko-KR" altLang="en-US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우측 청구대상목록에 대상자 생성됩니다</a:t>
            </a:r>
            <a:r>
              <a:rPr lang="en-US" altLang="ko-KR" sz="1900" dirty="0" smtClean="0"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19" y="1361296"/>
            <a:ext cx="7764086" cy="3824311"/>
          </a:xfrm>
          <a:prstGeom prst="rect">
            <a:avLst/>
          </a:prstGeom>
        </p:spPr>
      </p:pic>
      <p:sp>
        <p:nvSpPr>
          <p:cNvPr id="3" name="타원 2"/>
          <p:cNvSpPr/>
          <p:nvPr/>
        </p:nvSpPr>
        <p:spPr>
          <a:xfrm>
            <a:off x="731519" y="2967643"/>
            <a:ext cx="191193" cy="1995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922712" y="4089907"/>
            <a:ext cx="3524596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200" dirty="0" err="1" smtClean="0"/>
              <a:t>평균현원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50</a:t>
            </a:r>
            <a:r>
              <a:rPr lang="ko-KR" altLang="en-US" sz="1200" dirty="0" smtClean="0"/>
              <a:t>인 이상인 기관부터 청구 가능하고</a:t>
            </a:r>
            <a:endParaRPr lang="en-US" altLang="ko-KR" sz="1200" dirty="0" smtClean="0"/>
          </a:p>
          <a:p>
            <a:r>
              <a:rPr lang="en-US" altLang="ko-KR" sz="1200" dirty="0" smtClean="0"/>
              <a:t>* 50</a:t>
            </a:r>
            <a:r>
              <a:rPr lang="ko-KR" altLang="en-US" sz="1200" dirty="0" smtClean="0"/>
              <a:t>인 이상 </a:t>
            </a:r>
            <a:r>
              <a:rPr lang="en-US" altLang="ko-KR" sz="1200" dirty="0" smtClean="0"/>
              <a:t>75</a:t>
            </a:r>
            <a:r>
              <a:rPr lang="ko-KR" altLang="en-US" sz="1200" dirty="0" smtClean="0"/>
              <a:t>인 이하 </a:t>
            </a:r>
            <a:r>
              <a:rPr lang="en-US" altLang="ko-KR" sz="1200" dirty="0" smtClean="0"/>
              <a:t>– (</a:t>
            </a:r>
            <a:r>
              <a:rPr lang="ko-KR" altLang="en-US" sz="1200" dirty="0" smtClean="0"/>
              <a:t>청구 가능한 대상자 </a:t>
            </a:r>
            <a:r>
              <a:rPr lang="en-US" altLang="ko-KR" sz="1200" dirty="0" smtClean="0"/>
              <a:t>2</a:t>
            </a:r>
            <a:r>
              <a:rPr lang="ko-KR" altLang="en-US" sz="1200" dirty="0" smtClean="0"/>
              <a:t>명</a:t>
            </a:r>
            <a:r>
              <a:rPr lang="en-US" altLang="ko-KR" sz="1200" dirty="0" smtClean="0"/>
              <a:t>)</a:t>
            </a:r>
          </a:p>
          <a:p>
            <a:r>
              <a:rPr lang="en-US" altLang="ko-KR" sz="1200" dirty="0" smtClean="0"/>
              <a:t>* 75</a:t>
            </a:r>
            <a:r>
              <a:rPr lang="ko-KR" altLang="en-US" sz="1200" dirty="0" smtClean="0"/>
              <a:t>인 이상 </a:t>
            </a:r>
            <a:r>
              <a:rPr lang="en-US" altLang="ko-KR" sz="1200" dirty="0" smtClean="0"/>
              <a:t>100</a:t>
            </a:r>
            <a:r>
              <a:rPr lang="ko-KR" altLang="en-US" sz="1200" dirty="0" smtClean="0"/>
              <a:t>인 이하 </a:t>
            </a:r>
            <a:r>
              <a:rPr lang="en-US" altLang="ko-KR" sz="1200" dirty="0" smtClean="0"/>
              <a:t>– (3</a:t>
            </a:r>
            <a:r>
              <a:rPr lang="ko-KR" altLang="en-US" sz="1200" dirty="0" smtClean="0"/>
              <a:t>명</a:t>
            </a:r>
            <a:r>
              <a:rPr lang="en-US" altLang="ko-KR" sz="1200" dirty="0" smtClean="0"/>
              <a:t>)</a:t>
            </a:r>
            <a:br>
              <a:rPr lang="en-US" altLang="ko-KR" sz="1200" dirty="0" smtClean="0"/>
            </a:br>
            <a:r>
              <a:rPr lang="en-US" altLang="ko-KR" sz="1200" dirty="0" smtClean="0"/>
              <a:t>  </a:t>
            </a:r>
            <a:r>
              <a:rPr lang="en-US" altLang="ko-KR" sz="1200" b="1" u="sng" dirty="0" smtClean="0"/>
              <a:t>[25</a:t>
            </a:r>
            <a:r>
              <a:rPr lang="ko-KR" altLang="en-US" sz="1200" b="1" u="sng" dirty="0" smtClean="0"/>
              <a:t>인 기준으로 </a:t>
            </a:r>
            <a:r>
              <a:rPr lang="en-US" altLang="ko-KR" sz="1200" b="1" u="sng" dirty="0" smtClean="0"/>
              <a:t>1</a:t>
            </a:r>
            <a:r>
              <a:rPr lang="ko-KR" altLang="en-US" sz="1200" b="1" u="sng" dirty="0" smtClean="0"/>
              <a:t>명씩 추가됨</a:t>
            </a:r>
            <a:r>
              <a:rPr lang="en-US" altLang="ko-KR" sz="1200" b="1" u="sng" dirty="0" smtClean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40520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3147</TotalTime>
  <Words>715</Words>
  <Application>Microsoft Office PowerPoint</Application>
  <PresentationFormat>화면 슬라이드 쇼(4:3)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KoPub돋움체 Bold</vt:lpstr>
      <vt:lpstr>KoPub돋움체 Medium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139</cp:revision>
  <dcterms:created xsi:type="dcterms:W3CDTF">2023-04-24T05:12:34Z</dcterms:created>
  <dcterms:modified xsi:type="dcterms:W3CDTF">2024-10-30T05:48:23Z</dcterms:modified>
</cp:coreProperties>
</file>